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0"/>
  </p:notesMasterIdLst>
  <p:handoutMasterIdLst>
    <p:handoutMasterId r:id="rId31"/>
  </p:handoutMasterIdLst>
  <p:sldIdLst>
    <p:sldId id="260" r:id="rId2"/>
    <p:sldId id="329" r:id="rId3"/>
    <p:sldId id="347" r:id="rId4"/>
    <p:sldId id="330" r:id="rId5"/>
    <p:sldId id="331" r:id="rId6"/>
    <p:sldId id="332" r:id="rId7"/>
    <p:sldId id="333" r:id="rId8"/>
    <p:sldId id="334" r:id="rId9"/>
    <p:sldId id="351" r:id="rId10"/>
    <p:sldId id="352" r:id="rId11"/>
    <p:sldId id="353" r:id="rId12"/>
    <p:sldId id="348" r:id="rId13"/>
    <p:sldId id="341" r:id="rId14"/>
    <p:sldId id="34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8" r:id="rId25"/>
    <p:sldId id="276" r:id="rId26"/>
    <p:sldId id="277" r:id="rId27"/>
    <p:sldId id="350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B76B5-9C6C-EF81-8BEC-A78F18D9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6803E-53CC-92B5-D8D4-370CFE56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53" y="642026"/>
            <a:ext cx="12227288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0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B012-0404-CBCA-CCA6-7588F3B8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MY" dirty="0"/>
              <a:t>Why clean ? </a:t>
            </a:r>
            <a:br>
              <a:rPr lang="en-MY" dirty="0"/>
            </a:br>
            <a:r>
              <a:rPr lang="en-MY" dirty="0"/>
              <a:t>Garbage in, Garbage out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EDAA2-083A-2D74-B493-942A6571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6265E-A5F1-14EB-0AB1-13D6D96E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64" y="1690688"/>
            <a:ext cx="9133452" cy="4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F7AC-CFD8-4A92-9DE5-12889371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99B71-4953-4C0F-9C56-BB620C4D0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in Python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0C334-8DD9-4105-923D-5A3BB633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6186379-4BFA-4957-986B-B57B4812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468766"/>
            <a:ext cx="8776970" cy="56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75314DE-9BC4-41CB-AF83-99837FA7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19075"/>
            <a:ext cx="10044113" cy="66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9276-9B93-4542-B4C3-AD168AB9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94"/>
            <a:ext cx="12192000" cy="64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5B7A7-85B2-472F-A1EB-0A3B5950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95"/>
            <a:ext cx="12192000" cy="6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31E-B4D2-49B1-88F1-974A7837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9"/>
            <a:ext cx="12192000" cy="67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4CC11-DF56-41F5-B4B0-8EB1406B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76"/>
            <a:ext cx="12192000" cy="65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4460-3A34-48EB-A33E-E9D94168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" y="0"/>
            <a:ext cx="1210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1" y="136525"/>
            <a:ext cx="10515600" cy="1325563"/>
          </a:xfrm>
        </p:spPr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6A8A84A-B20E-42DB-B43A-75D8F3B4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5" y="1227091"/>
            <a:ext cx="6526870" cy="54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A632-FD28-19C3-C3D1-B56634CB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5358-9894-F7EB-748D-BAA5EAA8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has a finite number of categories or labels for its values, 2 main types</a:t>
            </a:r>
          </a:p>
          <a:p>
            <a:r>
              <a:rPr lang="en-US" dirty="0"/>
              <a:t>Ordinal categorical variables</a:t>
            </a:r>
          </a:p>
          <a:p>
            <a:pPr lvl="1"/>
            <a:r>
              <a:rPr lang="en-US" dirty="0"/>
              <a:t>values follow a natural order, e.g. primary school, high school, college, university</a:t>
            </a:r>
          </a:p>
          <a:p>
            <a:r>
              <a:rPr lang="en-US" dirty="0"/>
              <a:t>Nominal categorical variables</a:t>
            </a:r>
          </a:p>
          <a:p>
            <a:pPr lvl="1"/>
            <a:r>
              <a:rPr lang="en-US" dirty="0"/>
              <a:t>values do not follow a natural order, e.g. colors, gender, countries, states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9FD0-9A48-031F-567B-2F3DA933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5FAE-38CB-A373-773B-064BF35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models and categorical data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780C-50A9-54E1-F372-232E5A8E1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models can work with categorical data directly</a:t>
            </a:r>
          </a:p>
          <a:p>
            <a:pPr lvl="1"/>
            <a:r>
              <a:rPr lang="en-US" dirty="0"/>
              <a:t>e.g. decision tree</a:t>
            </a:r>
          </a:p>
          <a:p>
            <a:r>
              <a:rPr lang="en-US" dirty="0"/>
              <a:t>Most models cannot operate using string inputs</a:t>
            </a:r>
          </a:p>
          <a:p>
            <a:pPr lvl="1"/>
            <a:r>
              <a:rPr lang="en-US" dirty="0"/>
              <a:t>All input and output variables must be numeric</a:t>
            </a:r>
          </a:p>
          <a:p>
            <a:pPr lvl="1"/>
            <a:r>
              <a:rPr lang="en-US" dirty="0"/>
              <a:t>mostly a constraint of efficient implementation of ML algorithms rather than hard limitations, e.g. scikit-learn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8859-2158-B528-C717-E91FA4EF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8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511F-0D3B-A160-5AE6-DA3E91B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Categorical variable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BF8B-4443-5E51-AEC1-F0CD210A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Conversion of categorical data to numeric form</a:t>
            </a:r>
          </a:p>
          <a:p>
            <a:pPr lvl="1"/>
            <a:r>
              <a:rPr lang="en-US" dirty="0"/>
              <a:t>either of feature variable or target variable</a:t>
            </a:r>
          </a:p>
          <a:p>
            <a:r>
              <a:rPr lang="en-US" dirty="0"/>
              <a:t>If target variable is categorical</a:t>
            </a:r>
          </a:p>
          <a:p>
            <a:pPr lvl="1"/>
            <a:r>
              <a:rPr lang="en-US" dirty="0"/>
              <a:t>may need to convert predictions by the model back into a categorical form in order to present them or use them in some application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7C2FC-EB39-6A98-1A98-B6A609B6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37B1-1B37-44F5-6A03-0C8EF1D6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93" y="681037"/>
            <a:ext cx="99984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variable encoding types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FDA8-4E28-E218-5E0C-D790012E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22" y="2302281"/>
            <a:ext cx="10515600" cy="4351338"/>
          </a:xfrm>
        </p:spPr>
        <p:txBody>
          <a:bodyPr/>
          <a:lstStyle/>
          <a:p>
            <a:r>
              <a:rPr lang="en-MY" dirty="0"/>
              <a:t>Ordinal / Label Encoding</a:t>
            </a:r>
          </a:p>
          <a:p>
            <a:r>
              <a:rPr lang="en-MY" dirty="0"/>
              <a:t>One-Hot Encoding</a:t>
            </a:r>
          </a:p>
          <a:p>
            <a:r>
              <a:rPr lang="en-MY" dirty="0"/>
              <a:t>Dummy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F940-F9CE-07A8-B301-F70E7F1D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1556-31FD-5AA7-2947-869CBB0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96D7-CCD3-169E-50F4-A6F5AA31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54" y="1547480"/>
            <a:ext cx="9308784" cy="39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BB1F2-F9C0-CB60-1E2C-7A23399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31B5-66AD-BE6B-44A3-D46B272A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1" y="2773715"/>
            <a:ext cx="7457589" cy="346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BA97E-8960-92C1-CC7B-9245C7DF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" y="214689"/>
            <a:ext cx="5968752" cy="2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6E95B-59FC-4E71-2695-D0D4DD4B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8A403-9112-8C19-45C8-A2A6C27D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4" y="3429000"/>
            <a:ext cx="5362942" cy="252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DA1DF-509A-544F-3B50-605278B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4" y="550742"/>
            <a:ext cx="5244462" cy="2202431"/>
          </a:xfrm>
          <a:prstGeom prst="rect">
            <a:avLst/>
          </a:prstGeo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7378929-9DC5-B2E0-F7A2-77C1BD93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73" y="765310"/>
            <a:ext cx="5795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95BE-5C40-47AA-9479-CA04D21E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and </a:t>
            </a:r>
            <a:r>
              <a:rPr lang="en-US"/>
              <a:t>test data </a:t>
            </a:r>
            <a:r>
              <a:rPr lang="en-US" dirty="0"/>
              <a:t>split 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E589D-332D-4DC6-ABCD-B6D60A1E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diagram, line, text, screenshot&#10;&#10;Description automatically generated">
            <a:extLst>
              <a:ext uri="{FF2B5EF4-FFF2-40B4-BE49-F238E27FC236}">
                <a16:creationId xmlns:a16="http://schemas.microsoft.com/office/drawing/2014/main" id="{A503943A-0048-4CA8-B4B4-285C1801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7" y="2033861"/>
            <a:ext cx="10280062" cy="35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9A89-2894-44B8-B80B-7D0061D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" y="1690688"/>
            <a:ext cx="10284448" cy="42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90B4E-916D-4CEA-9C4B-79F9168A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F42AF-1789-4C55-9687-1FBD461D7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5"/>
            <a:ext cx="12192000" cy="65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text, diagram, plan, font&#10;&#10;Description automatically generated">
            <a:extLst>
              <a:ext uri="{FF2B5EF4-FFF2-40B4-BE49-F238E27FC236}">
                <a16:creationId xmlns:a16="http://schemas.microsoft.com/office/drawing/2014/main" id="{D0863C6C-023C-42EC-94AB-7790693F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-42863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92D70-7E8F-414E-85AC-7F81056C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36E28DD-9E1F-4529-8E39-892CE4C3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65"/>
            <a:ext cx="12192000" cy="55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E844E-BA7D-453C-B866-90FD0A54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2930-2F76-45C6-B274-8D3F26AC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A939D-9D41-4431-8AD8-011BA0F5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diagram of exploratory data analysis&#10;&#10;Description automatically generated">
            <a:extLst>
              <a:ext uri="{FF2B5EF4-FFF2-40B4-BE49-F238E27FC236}">
                <a16:creationId xmlns:a16="http://schemas.microsoft.com/office/drawing/2014/main" id="{012AF4EE-1D5B-40CD-BBC6-D785B0CE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3" y="807244"/>
            <a:ext cx="1022338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6E1F4-7DFF-4856-8633-F173440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2C966166-2F4E-420F-A97C-ACBD3A25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29" y="0"/>
            <a:ext cx="65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303D3-5173-702B-1120-25D1B65D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91FA7-F710-7E0B-6C63-29670D59A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22" y="1767293"/>
            <a:ext cx="9619555" cy="35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193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234</Words>
  <Application>Microsoft Office PowerPoint</Application>
  <PresentationFormat>Widescreen</PresentationFormat>
  <Paragraphs>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workflow</vt:lpstr>
      <vt:lpstr>Machine Learning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clean ?  Garbage in, Garbage out !</vt:lpstr>
      <vt:lpstr>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Categorical data</vt:lpstr>
      <vt:lpstr>ML models and categorical data</vt:lpstr>
      <vt:lpstr>Categorical variable encoding</vt:lpstr>
      <vt:lpstr>Categorical variable encoding types </vt:lpstr>
      <vt:lpstr>PowerPoint Presentation</vt:lpstr>
      <vt:lpstr>PowerPoint Presentation</vt:lpstr>
      <vt:lpstr>PowerPoint Presentation</vt:lpstr>
      <vt:lpstr>Training and test data split </vt:lpstr>
      <vt:lpstr>Machine Learning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DCC186 DreamCatcher</cp:lastModifiedBy>
  <cp:revision>137</cp:revision>
  <dcterms:created xsi:type="dcterms:W3CDTF">2019-11-01T05:22:45Z</dcterms:created>
  <dcterms:modified xsi:type="dcterms:W3CDTF">2023-06-19T12:27:37Z</dcterms:modified>
</cp:coreProperties>
</file>